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4" r:id="rId9"/>
    <p:sldId id="263" r:id="rId10"/>
    <p:sldId id="266" r:id="rId11"/>
    <p:sldId id="267" r:id="rId12"/>
    <p:sldId id="273" r:id="rId13"/>
    <p:sldId id="272" r:id="rId14"/>
    <p:sldId id="274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F0CD"/>
    <a:srgbClr val="7030A0"/>
    <a:srgbClr val="E99A4B"/>
    <a:srgbClr val="7ABFF2"/>
    <a:srgbClr val="399FEB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99884A-DE90-4573-924C-B35746F1E17B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FFB3FF-125E-4B38-B2E7-E5AAD251B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72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FB3FF-125E-4B38-B2E7-E5AAD251BE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225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Cite the author of the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FB3FF-125E-4B38-B2E7-E5AAD251BE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513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62EA-0AB2-D28C-B2BC-0767EFFFD8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1CB79B-11BD-BF61-684B-D99F430F7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4A6AF-C235-2077-0C3F-982E5BDA8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595BF-5795-4EC8-B925-EBA606E4765B}" type="datetime1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EFCC4-E32F-63EA-96CD-89BF695C3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53D8F-7451-1489-28BA-E83034DDB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77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8DF20-65A7-C491-1EA9-CFA6128D6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39F486-50C6-A290-156D-232B51101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5C288-79BA-CFE7-0EFF-9AC5EC34B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C525-1653-4E78-A34F-C4D50CC63D1A}" type="datetime1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D0504-58A6-69F6-EFA9-E4D512A25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8DAB3-2590-A74A-E1D8-25F182BC1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0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18CB36-D821-587B-03BC-A03D33D53C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F29CC-B646-51E7-42E8-3A87690BF9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BAAE5-818C-06CA-4342-2F87F5EE2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F1084-A06A-4EBF-8659-482212630B72}" type="datetime1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3B561-5E42-F6F0-336E-45A731DB3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04400-7CEB-8D41-F143-6AF639232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55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ADC50-FC59-D64B-86CA-27BF7E6AE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3F43E-CE99-85C2-0F21-C2CF5A098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27E3A-FC58-FAF1-1DE8-3590D7368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9983-97F7-4668-BAD6-E5C5F4B7864E}" type="datetime1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55208-65A5-C4C3-6F6D-892A7D4E8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0E044-DF39-B813-1311-A6BA96C00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700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64DA9-4C8C-0086-561B-A8567AA77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12C75-9BAE-8A28-3824-8FD5534615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39512-6B96-4A7B-7A30-B1F33BEB1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46C19-7599-47A3-8922-5FC3420AE27C}" type="datetime1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A6D4C-D21E-501D-7BBC-13A631B88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F2939-9899-09D0-2E7F-DCA4DF148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26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0199F-02A6-F7FB-C3C1-23C7CC2CC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F5466-0871-BED7-E0B6-413274AC17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87AC2-7FE7-93A2-673B-4ED6C021E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3C951-DF18-3D8A-13AE-ADEDA81AC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DA227-DC7C-4D41-9FF9-7C7168FA3F1F}" type="datetime1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6096DA-0332-94D9-3B94-46836252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3746D6-4E58-C206-103D-552AC06FB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3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96901-7627-FFD0-7600-AEC209D1F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C34C5-4989-1A91-27BE-50A797709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1CD50-25C6-B876-4B81-FE3737064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A1EE0-430B-11AB-DEF4-17416444F4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3A0CAA-361F-219B-D0DF-11CB085638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888C07-E28C-54BD-F854-E6EF70106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37A01-38FC-4C5C-8761-A939DD005D01}" type="datetime1">
              <a:rPr lang="en-US" smtClean="0"/>
              <a:t>1/6/2024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489099-2B82-F915-77E6-D0826A79B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9CDE24-6DAE-5731-F083-21D725983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44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4DDCE-BEF2-6B07-211B-35F49188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55DBB1-50C4-07D5-8A7F-48CEE70C5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C02C-66A3-4218-AD94-4D5FCD60EBC9}" type="datetime1">
              <a:rPr lang="en-US" smtClean="0"/>
              <a:t>1/6/2024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39F503-4AB9-F5C3-5A88-72C682284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563244-F2D5-47AB-4BE3-87183945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1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F79E95-CF1D-8B2C-E817-21EF9FCC2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EDF9B-0186-4968-A4EB-FE38623CCF35}" type="datetime1">
              <a:rPr lang="en-US" smtClean="0"/>
              <a:t>1/6/2024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7618A9-E993-2EE9-3BA7-0204F0FBE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FBEE07-15EB-0B9B-B240-364978D00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806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E7A73-1704-283E-5A94-2A874BCEB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AB476-91B3-E2C7-CE6E-68DA2BF69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FBA2A0-A728-5C88-DC4F-5ABFBDBC9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06785E-4822-B6AF-F770-B88E171ED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DB77-4A35-4B39-8C1D-F1E326001E47}" type="datetime1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23BD5-BC56-1206-386D-3D9A0462D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620BFF-24EA-61AE-022C-90FABB6F2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121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50BAD-8E74-EA71-0A27-21ADA178E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638DA8-427F-BB16-48CA-AD6D56288C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5590D7-D189-D0BD-FDDA-6BCDA3C21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229AC-A46A-2462-1F88-FA962FC3B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CAC95-5B9E-4926-A455-E87D3384D12B}" type="datetime1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A2BDC-3220-EB26-23D8-AC114F082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C4EF4-BA60-928B-4B8F-5869EDE1F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68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615040-93B2-1D5F-CF98-9B648CFF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334DA-D230-6D1B-A3DF-1E7E9B9C2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EB527-329B-BD38-2211-B645E49B93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4DD0F-030D-40D4-B7D7-829EB53224AA}" type="datetime1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36EAB-1DE0-C171-A18B-00C6E416C4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44805-BB65-9A33-DC80-91DF4FD85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523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11" Type="http://schemas.openxmlformats.org/officeDocument/2006/relationships/image" Target="../media/image16.jpg"/><Relationship Id="rId5" Type="http://schemas.openxmlformats.org/officeDocument/2006/relationships/image" Target="../media/image10.jpg"/><Relationship Id="rId10" Type="http://schemas.openxmlformats.org/officeDocument/2006/relationships/image" Target="../media/image15.jpg"/><Relationship Id="rId4" Type="http://schemas.openxmlformats.org/officeDocument/2006/relationships/image" Target="../media/image9.jpg"/><Relationship Id="rId9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F9D96E3F-159B-4733-BE61-1AAB43A59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5202B2A-E3B3-4965-8D55-B58E54059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5C016F-BD07-87F3-E4D3-2181D31850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940391"/>
            <a:ext cx="10021446" cy="2944457"/>
          </a:xfrm>
        </p:spPr>
        <p:txBody>
          <a:bodyPr anchor="b">
            <a:normAutofit/>
          </a:bodyPr>
          <a:lstStyle/>
          <a:p>
            <a:pPr algn="l"/>
            <a:r>
              <a:rPr lang="en-US" sz="5200">
                <a:solidFill>
                  <a:schemeClr val="tx2"/>
                </a:solidFill>
              </a:rPr>
              <a:t>Deep Learning CAD Project Defense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239DA-5B77-96C9-0715-42C55879B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4123688"/>
            <a:ext cx="9416898" cy="723670"/>
          </a:xfrm>
        </p:spPr>
        <p:txBody>
          <a:bodyPr anchor="ctr">
            <a:normAutofit/>
          </a:bodyPr>
          <a:lstStyle/>
          <a:p>
            <a:pPr algn="l"/>
            <a:r>
              <a:rPr lang="en-US">
                <a:solidFill>
                  <a:schemeClr val="tx2"/>
                </a:solidFill>
              </a:rPr>
              <a:t>Abdelrahman HABIB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EC505F6D-25F2-479B-AEEE-66F34B3FB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298"/>
            <a:ext cx="2514948" cy="2174333"/>
            <a:chOff x="-305" y="-4155"/>
            <a:chExt cx="2514948" cy="2174333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95C49ED7-EC50-4D2C-A945-D4907F081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9A8266C-3886-4618-B2EB-EA7FE32CE6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AB4610CF-D689-4B1B-A7FB-1CE14209E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DA7C44F-B555-41AC-95A7-645015293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C0A542E-DBAB-412E-9F06-247CFE5FB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8304973" y="939510"/>
            <a:ext cx="4826538" cy="2947516"/>
            <a:chOff x="6867015" y="-1"/>
            <a:chExt cx="5324985" cy="3251912"/>
          </a:xfrm>
          <a:solidFill>
            <a:schemeClr val="accent5">
              <a:alpha val="5000"/>
            </a:schemeClr>
          </a:solidFill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41E2FAC-3A8F-4977-ACC1-92B455FD4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264E774-D8C6-4806-9911-955DD8039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8450CBAC-6145-4598-BA48-1EB500923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451637-F91B-479F-8251-660E2281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7E6223-2E7C-83CD-DAD6-A1A41852A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6DCE39B-9C7F-48CC-B030-5532A9E854AF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19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[4/6] Configurations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e 15">
                <a:extLst>
                  <a:ext uri="{FF2B5EF4-FFF2-40B4-BE49-F238E27FC236}">
                    <a16:creationId xmlns:a16="http://schemas.microsoft.com/office/drawing/2014/main" id="{FB356FBF-37F8-CB83-61F5-8A1EE996FE3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15109215"/>
                  </p:ext>
                </p:extLst>
              </p:nvPr>
            </p:nvGraphicFramePr>
            <p:xfrm>
              <a:off x="756121" y="1323405"/>
              <a:ext cx="10597677" cy="3770567"/>
            </p:xfrm>
            <a:graphic>
              <a:graphicData uri="http://schemas.openxmlformats.org/drawingml/2006/table">
                <a:tbl>
                  <a:tblPr firstRow="1" bandRow="1">
                    <a:tableStyleId>{5DA37D80-6434-44D0-A028-1B22A696006F}</a:tableStyleId>
                  </a:tblPr>
                  <a:tblGrid>
                    <a:gridCol w="1301278">
                      <a:extLst>
                        <a:ext uri="{9D8B030D-6E8A-4147-A177-3AD203B41FA5}">
                          <a16:colId xmlns:a16="http://schemas.microsoft.com/office/drawing/2014/main" val="667173117"/>
                        </a:ext>
                      </a:extLst>
                    </a:gridCol>
                    <a:gridCol w="4613031">
                      <a:extLst>
                        <a:ext uri="{9D8B030D-6E8A-4147-A177-3AD203B41FA5}">
                          <a16:colId xmlns:a16="http://schemas.microsoft.com/office/drawing/2014/main" val="1460847975"/>
                        </a:ext>
                      </a:extLst>
                    </a:gridCol>
                    <a:gridCol w="269631">
                      <a:extLst>
                        <a:ext uri="{9D8B030D-6E8A-4147-A177-3AD203B41FA5}">
                          <a16:colId xmlns:a16="http://schemas.microsoft.com/office/drawing/2014/main" val="3573340522"/>
                        </a:ext>
                      </a:extLst>
                    </a:gridCol>
                    <a:gridCol w="4413737">
                      <a:extLst>
                        <a:ext uri="{9D8B030D-6E8A-4147-A177-3AD203B41FA5}">
                          <a16:colId xmlns:a16="http://schemas.microsoft.com/office/drawing/2014/main" val="38701485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1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615099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Epochs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50 (</a:t>
                          </a:r>
                          <a:r>
                            <a:rPr lang="en-US" sz="1600" dirty="0" err="1"/>
                            <a:t>EarlyStopping</a:t>
                          </a:r>
                          <a:r>
                            <a:rPr lang="en-US" sz="1600" dirty="0"/>
                            <a:t> stops with patient = 5)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576334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Experiments Controllers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ClassifierExperiment.py (Base 1 Model / No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No Mask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Experiment.py (Base 1 Model /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Masks Used)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15054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Loss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b="1" dirty="0"/>
                            <a:t>No Masks, Experiments 1, 2:</a:t>
                          </a:r>
                        </a:p>
                        <a:p>
                          <a:pPr marL="0" indent="0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𝑊𝑒𝑖𝑔h𝑡𝑒𝑑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𝐶𝐸</m:t>
                                </m:r>
                              </m:oMath>
                            </m:oMathPara>
                          </a14:m>
                          <a:endParaRPr lang="en-US" sz="1400" i="1" dirty="0"/>
                        </a:p>
                        <a:p>
                          <a:pPr marL="0" indent="0">
                            <a:buNone/>
                          </a:pPr>
                          <a:endParaRPr lang="en-US" sz="1600" dirty="0"/>
                        </a:p>
                        <a:p>
                          <a:pPr marL="0" indent="0">
                            <a:buNone/>
                          </a:pPr>
                          <a:r>
                            <a:rPr lang="en-US" sz="1600" b="1" dirty="0"/>
                            <a:t>With masks, Experiments 3, 4:</a:t>
                          </a:r>
                          <a:endParaRPr lang="en-US" sz="1600" b="1" i="0" dirty="0">
                            <a:latin typeface="+mn-lt"/>
                          </a:endParaRPr>
                        </a:p>
                        <a:p>
                          <a:pPr marL="0" indent="0">
                            <a:buNone/>
                          </a:pP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𝑊𝑒𝑖𝑔h𝑡𝑒𝑑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𝐶𝐸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0.001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1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+(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0.01 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2</m:t>
                                      </m:r>
                                    </m:e>
                                  </m:d>
                                </m:e>
                              </m:d>
                            </m:oMath>
                          </a14:m>
                          <a:r>
                            <a:rPr lang="en-US" sz="1400" i="1" dirty="0"/>
                            <a:t>.</a:t>
                          </a: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/>
                            <a:t>No Masks, Experiments 1, 2: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𝑀𝑢𝑙𝑡𝑖𝑐𝑙𝑎𝑠𝑠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𝑓𝑜𝑐𝑎𝑙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𝑙𝑜𝑠𝑠</m:t>
                              </m:r>
                            </m:oMath>
                          </a14:m>
                          <a:r>
                            <a:rPr lang="en-US" sz="1600" dirty="0"/>
                            <a:t> *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600" b="1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/>
                            <a:t>With masks, Experiments 3, 4:</a:t>
                          </a:r>
                          <a:endParaRPr lang="en-US" sz="1600" b="1" i="0" dirty="0">
                            <a:latin typeface="+mn-lt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𝑀𝑢𝑙𝑡𝑖𝑐𝑙𝑎𝑠𝑠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𝑓𝑜𝑐𝑎𝑙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𝑙𝑜𝑠𝑠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0.001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1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+(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0.01 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2</m:t>
                                      </m:r>
                                    </m:e>
                                  </m:d>
                                </m:e>
                              </m:d>
                            </m:oMath>
                          </a14:m>
                          <a:r>
                            <a:rPr lang="en-US" sz="1400" i="1" dirty="0"/>
                            <a:t>.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1. Multi-class focal loss (No Masks, Experiments 1, 2)</a:t>
                          </a:r>
                        </a:p>
                        <a:p>
                          <a:r>
                            <a:rPr lang="en-US" sz="1600" dirty="0"/>
                            <a:t>2.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9462413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e 15">
                <a:extLst>
                  <a:ext uri="{FF2B5EF4-FFF2-40B4-BE49-F238E27FC236}">
                    <a16:creationId xmlns:a16="http://schemas.microsoft.com/office/drawing/2014/main" id="{FB356FBF-37F8-CB83-61F5-8A1EE996FE3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15109215"/>
                  </p:ext>
                </p:extLst>
              </p:nvPr>
            </p:nvGraphicFramePr>
            <p:xfrm>
              <a:off x="756121" y="1323405"/>
              <a:ext cx="10597677" cy="3770567"/>
            </p:xfrm>
            <a:graphic>
              <a:graphicData uri="http://schemas.openxmlformats.org/drawingml/2006/table">
                <a:tbl>
                  <a:tblPr firstRow="1" bandRow="1">
                    <a:tableStyleId>{5DA37D80-6434-44D0-A028-1B22A696006F}</a:tableStyleId>
                  </a:tblPr>
                  <a:tblGrid>
                    <a:gridCol w="1301278">
                      <a:extLst>
                        <a:ext uri="{9D8B030D-6E8A-4147-A177-3AD203B41FA5}">
                          <a16:colId xmlns:a16="http://schemas.microsoft.com/office/drawing/2014/main" val="667173117"/>
                        </a:ext>
                      </a:extLst>
                    </a:gridCol>
                    <a:gridCol w="4613031">
                      <a:extLst>
                        <a:ext uri="{9D8B030D-6E8A-4147-A177-3AD203B41FA5}">
                          <a16:colId xmlns:a16="http://schemas.microsoft.com/office/drawing/2014/main" val="1460847975"/>
                        </a:ext>
                      </a:extLst>
                    </a:gridCol>
                    <a:gridCol w="269631">
                      <a:extLst>
                        <a:ext uri="{9D8B030D-6E8A-4147-A177-3AD203B41FA5}">
                          <a16:colId xmlns:a16="http://schemas.microsoft.com/office/drawing/2014/main" val="3573340522"/>
                        </a:ext>
                      </a:extLst>
                    </a:gridCol>
                    <a:gridCol w="4413737">
                      <a:extLst>
                        <a:ext uri="{9D8B030D-6E8A-4147-A177-3AD203B41FA5}">
                          <a16:colId xmlns:a16="http://schemas.microsoft.com/office/drawing/2014/main" val="38701485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1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615099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Epochs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50 (</a:t>
                          </a:r>
                          <a:r>
                            <a:rPr lang="en-US" sz="1600" dirty="0" err="1"/>
                            <a:t>EarlyStopping</a:t>
                          </a:r>
                          <a:r>
                            <a:rPr lang="en-US" sz="1600" dirty="0"/>
                            <a:t> stops with patient = 5)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5763347"/>
                      </a:ext>
                    </a:extLst>
                  </a:tr>
                  <a:tr h="106680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Experiments Controllers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ClassifierExperiment.py (Base 1 Model / No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No Mask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Experiment.py (Base 1 Model /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Masks Used)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1505419"/>
                      </a:ext>
                    </a:extLst>
                  </a:tr>
                  <a:tr h="1997647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Loss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8571" t="-89634" r="-102116" b="-35366"/>
                          </a:stretch>
                        </a:blipFill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26398" t="-89634" r="-390" b="-35366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1. Multi-class focal loss (No Masks, Experiments 1, 2)</a:t>
                          </a:r>
                        </a:p>
                        <a:p>
                          <a:r>
                            <a:rPr lang="en-US" sz="1600" dirty="0"/>
                            <a:t>2.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9462413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AABA8913-4C0D-DBAF-72B0-49F38A4A5EC2}"/>
              </a:ext>
            </a:extLst>
          </p:cNvPr>
          <p:cNvSpPr txBox="1"/>
          <p:nvPr/>
        </p:nvSpPr>
        <p:spPr>
          <a:xfrm>
            <a:off x="756121" y="5151815"/>
            <a:ext cx="105976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* </a:t>
            </a:r>
            <a:r>
              <a:rPr lang="en-US" sz="1600" b="1" i="1" dirty="0"/>
              <a:t>Multi-class focal loss </a:t>
            </a:r>
            <a:r>
              <a:rPr lang="en-US" sz="1600" i="1" dirty="0"/>
              <a:t>is initialized with weighted CE, making it </a:t>
            </a:r>
            <a:r>
              <a:rPr lang="en-US" sz="1600" b="1" i="1" dirty="0"/>
              <a:t>handle class imbalance for challenge 2</a:t>
            </a:r>
            <a:r>
              <a:rPr lang="en-US" sz="1600" i="1" dirty="0"/>
              <a:t>. </a:t>
            </a:r>
          </a:p>
          <a:p>
            <a:r>
              <a:rPr lang="en-US" sz="1600" i="1" dirty="0"/>
              <a:t>* The attention blocks outputs features plus an attention mask. We compare it to the segmentation we made and produce a loss that is </a:t>
            </a:r>
            <a:r>
              <a:rPr lang="en-US" sz="1600" b="1" i="1" dirty="0"/>
              <a:t>only used in the training loop </a:t>
            </a:r>
            <a:r>
              <a:rPr lang="en-US" sz="1600" i="1" dirty="0"/>
              <a:t>to control the overall training loss based on the attention mask accuracy!</a:t>
            </a:r>
          </a:p>
          <a:p>
            <a:r>
              <a:rPr lang="en-US" sz="1600" i="1" dirty="0"/>
              <a:t>* The only difference between attention mask 1 and 2 are the sizes (different scale factor used).</a:t>
            </a:r>
          </a:p>
        </p:txBody>
      </p:sp>
    </p:spTree>
    <p:extLst>
      <p:ext uri="{BB962C8B-B14F-4D97-AF65-F5344CB8AC3E}">
        <p14:creationId xmlns:p14="http://schemas.microsoft.com/office/powerpoint/2010/main" val="133464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1 </a:t>
            </a:r>
            <a:r>
              <a:rPr lang="en-US" sz="3200" baseline="-25000" dirty="0"/>
              <a:t>(1/4)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607F3A-EAD9-FABE-680B-FAF02E45D498}"/>
              </a:ext>
            </a:extLst>
          </p:cNvPr>
          <p:cNvSpPr txBox="1"/>
          <p:nvPr/>
        </p:nvSpPr>
        <p:spPr>
          <a:xfrm>
            <a:off x="756122" y="5954826"/>
            <a:ext cx="105976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</p:spTree>
    <p:extLst>
      <p:ext uri="{BB962C8B-B14F-4D97-AF65-F5344CB8AC3E}">
        <p14:creationId xmlns:p14="http://schemas.microsoft.com/office/powerpoint/2010/main" val="885947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1 </a:t>
            </a:r>
            <a:r>
              <a:rPr lang="en-US" sz="3200" baseline="-25000" dirty="0"/>
              <a:t>(2/4)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D89757-7734-CFAC-71C5-8FEF0D901ABB}"/>
              </a:ext>
            </a:extLst>
          </p:cNvPr>
          <p:cNvSpPr txBox="1"/>
          <p:nvPr/>
        </p:nvSpPr>
        <p:spPr>
          <a:xfrm>
            <a:off x="756122" y="5954826"/>
            <a:ext cx="105976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</p:spTree>
    <p:extLst>
      <p:ext uri="{BB962C8B-B14F-4D97-AF65-F5344CB8AC3E}">
        <p14:creationId xmlns:p14="http://schemas.microsoft.com/office/powerpoint/2010/main" val="4281876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2 </a:t>
            </a:r>
            <a:r>
              <a:rPr lang="en-US" sz="3200" baseline="-25000" dirty="0"/>
              <a:t>(3/4)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 descr="A graph and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B6D795EF-1F61-E74E-C28B-CDF97AEF80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018" y="1673525"/>
            <a:ext cx="8741982" cy="34967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4C25E7-F388-CDEE-5B2E-DEF4C3FF9562}"/>
              </a:ext>
            </a:extLst>
          </p:cNvPr>
          <p:cNvSpPr txBox="1"/>
          <p:nvPr/>
        </p:nvSpPr>
        <p:spPr>
          <a:xfrm>
            <a:off x="756121" y="2044721"/>
            <a:ext cx="366922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ighlight>
                  <a:srgbClr val="FFFF00"/>
                </a:highlight>
              </a:rPr>
              <a:t>Single </a:t>
            </a:r>
            <a:r>
              <a:rPr lang="en-US" sz="1600" b="1" i="1" dirty="0">
                <a:highlight>
                  <a:srgbClr val="FFFF00"/>
                </a:highlight>
              </a:rPr>
              <a:t>(Base) </a:t>
            </a:r>
            <a:r>
              <a:rPr lang="en-US" sz="1600" b="1" dirty="0">
                <a:highlight>
                  <a:srgbClr val="FFFF00"/>
                </a:highlight>
              </a:rPr>
              <a:t>model results</a:t>
            </a:r>
            <a:r>
              <a:rPr lang="en-US" sz="1600" dirty="0"/>
              <a:t>, trained on training split only.</a:t>
            </a:r>
          </a:p>
          <a:p>
            <a:endParaRPr lang="en-US" sz="1600" dirty="0"/>
          </a:p>
          <a:p>
            <a:r>
              <a:rPr lang="en-US" sz="1600" dirty="0"/>
              <a:t>Config: Preprocessing + ( Hair + overall) Augmentation + Single Model + Masks.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Accuracy: 93.3858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AUC: 98.4695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Kappa: 87.9904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0: Sensitivity: 96.3127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1: Sensitivity: 94.5783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2: Sensitivity: 65.9574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4614A4-C89B-9394-884C-4B21D7497466}"/>
              </a:ext>
            </a:extLst>
          </p:cNvPr>
          <p:cNvSpPr txBox="1"/>
          <p:nvPr/>
        </p:nvSpPr>
        <p:spPr>
          <a:xfrm>
            <a:off x="756122" y="5954826"/>
            <a:ext cx="105976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</p:spTree>
    <p:extLst>
      <p:ext uri="{BB962C8B-B14F-4D97-AF65-F5344CB8AC3E}">
        <p14:creationId xmlns:p14="http://schemas.microsoft.com/office/powerpoint/2010/main" val="809857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2 </a:t>
            </a:r>
            <a:r>
              <a:rPr lang="en-US" sz="3200" baseline="-25000" dirty="0"/>
              <a:t>(4/4)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41D18-61AC-419A-8CB2-512F7A5CA3D1}"/>
              </a:ext>
            </a:extLst>
          </p:cNvPr>
          <p:cNvSpPr txBox="1"/>
          <p:nvPr/>
        </p:nvSpPr>
        <p:spPr>
          <a:xfrm>
            <a:off x="756122" y="5954826"/>
            <a:ext cx="105976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  <p:pic>
        <p:nvPicPr>
          <p:cNvPr id="7" name="Picture 6" descr="A close-up of a graph&#10;&#10;Description automatically generated">
            <a:extLst>
              <a:ext uri="{FF2B5EF4-FFF2-40B4-BE49-F238E27FC236}">
                <a16:creationId xmlns:a16="http://schemas.microsoft.com/office/drawing/2014/main" id="{CF056549-396D-2209-DC34-0531C3CF0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534" y="1690777"/>
            <a:ext cx="8746466" cy="34985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FB3B5F-0BF6-9703-965B-61B7782A01E9}"/>
              </a:ext>
            </a:extLst>
          </p:cNvPr>
          <p:cNvSpPr txBox="1"/>
          <p:nvPr/>
        </p:nvSpPr>
        <p:spPr>
          <a:xfrm>
            <a:off x="756121" y="2044721"/>
            <a:ext cx="366922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ighlight>
                  <a:srgbClr val="FFFF00"/>
                </a:highlight>
              </a:rPr>
              <a:t>Ensemble</a:t>
            </a:r>
            <a:r>
              <a:rPr lang="en-US" sz="1600" b="1" i="1" dirty="0">
                <a:highlight>
                  <a:srgbClr val="FFFF00"/>
                </a:highlight>
              </a:rPr>
              <a:t> </a:t>
            </a:r>
            <a:r>
              <a:rPr lang="en-US" sz="1600" b="1" dirty="0">
                <a:highlight>
                  <a:srgbClr val="FFFF00"/>
                </a:highlight>
              </a:rPr>
              <a:t>model results</a:t>
            </a:r>
            <a:r>
              <a:rPr lang="en-US" sz="1600" dirty="0"/>
              <a:t>, trained using k=5 folds.</a:t>
            </a:r>
          </a:p>
          <a:p>
            <a:endParaRPr lang="en-US" sz="1600" dirty="0"/>
          </a:p>
          <a:p>
            <a:r>
              <a:rPr lang="en-US" sz="1600" dirty="0"/>
              <a:t>Config: Preprocessing + ( Hair + overall) Augmentation + Single Model + Masks.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Accuracy: 97.5591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AUC: 99.8111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Kappa: 95.6179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0: Sensitivity: 97.7876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1: Sensitivity: 97.9919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2: Sensitivity: 93.6170</a:t>
            </a:r>
          </a:p>
        </p:txBody>
      </p:sp>
    </p:spTree>
    <p:extLst>
      <p:ext uri="{BB962C8B-B14F-4D97-AF65-F5344CB8AC3E}">
        <p14:creationId xmlns:p14="http://schemas.microsoft.com/office/powerpoint/2010/main" val="1221102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[6/6] 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BA1A40-894F-CDFB-8EC1-B58B1D951642}"/>
              </a:ext>
            </a:extLst>
          </p:cNvPr>
          <p:cNvSpPr txBox="1"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https://github.com/abdel-habib/ISIC2019-skin-lesion-classification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6FCA7B-609A-0108-4928-F7C871A9EFA9}"/>
              </a:ext>
            </a:extLst>
          </p:cNvPr>
          <p:cNvSpPr txBox="1"/>
          <p:nvPr/>
        </p:nvSpPr>
        <p:spPr>
          <a:xfrm>
            <a:off x="3048000" y="3887963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Link to skin hair dataset &amp; segmentation masks datasets</a:t>
            </a:r>
          </a:p>
          <a:p>
            <a:endParaRPr lang="en-US" dirty="0"/>
          </a:p>
          <a:p>
            <a:r>
              <a:rPr lang="en-US" dirty="0"/>
              <a:t>Link to the best models and their logs, results</a:t>
            </a:r>
          </a:p>
        </p:txBody>
      </p:sp>
    </p:spTree>
    <p:extLst>
      <p:ext uri="{BB962C8B-B14F-4D97-AF65-F5344CB8AC3E}">
        <p14:creationId xmlns:p14="http://schemas.microsoft.com/office/powerpoint/2010/main" val="1913201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[Appendix] Skin Lesion Segmentation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65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BB090A6B-6315-2391-83D0-0B1BF68A7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E019C-B105-9FDD-F0A6-1E40353F5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366" y="804672"/>
            <a:ext cx="6114058" cy="5230368"/>
          </a:xfrm>
        </p:spPr>
        <p:txBody>
          <a:bodyPr anchor="ctr">
            <a:normAutofit/>
          </a:bodyPr>
          <a:lstStyle/>
          <a:p>
            <a:pPr marL="514350" indent="-514350"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Augmentation &amp; Pre-processing</a:t>
            </a:r>
          </a:p>
          <a:p>
            <a:pPr marL="971550" lvl="1" indent="-514350">
              <a:buAutoNum type="alphaLcPeriod"/>
            </a:pPr>
            <a:r>
              <a:rPr lang="en-US" sz="1800" dirty="0">
                <a:solidFill>
                  <a:schemeClr val="tx2"/>
                </a:solidFill>
              </a:rPr>
              <a:t>General augmentation/pre-processing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sz="1800" dirty="0">
                <a:solidFill>
                  <a:schemeClr val="tx2"/>
                </a:solidFill>
              </a:rPr>
              <a:t>Hair augmentation (segmentation + augmentation)</a:t>
            </a:r>
          </a:p>
          <a:p>
            <a:pPr marL="514350" indent="-514350"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Segmentation Masks</a:t>
            </a:r>
          </a:p>
          <a:p>
            <a:pPr marL="514350" indent="-514350"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Architectures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sz="1800" dirty="0">
                <a:solidFill>
                  <a:schemeClr val="tx2"/>
                </a:solidFill>
              </a:rPr>
              <a:t>Base Architecture with visual attention blocks</a:t>
            </a:r>
          </a:p>
          <a:p>
            <a:pPr marL="971550" lvl="1" indent="-514350">
              <a:buAutoNum type="alphaLcPeriod"/>
            </a:pPr>
            <a:r>
              <a:rPr lang="en-US" sz="1800" dirty="0">
                <a:solidFill>
                  <a:schemeClr val="tx2"/>
                </a:solidFill>
              </a:rPr>
              <a:t>Ensemble 5-folds Architecture</a:t>
            </a:r>
          </a:p>
          <a:p>
            <a:pPr marL="514350" indent="-514350"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Configurations (Experiments Controllers)</a:t>
            </a:r>
          </a:p>
          <a:p>
            <a:pPr marL="514350" indent="-514350"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Results &amp; Discussion</a:t>
            </a:r>
          </a:p>
          <a:p>
            <a:pPr marL="514350" indent="-514350"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Conclusion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A629CB-47BB-4147-48C1-807EBF4AC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6DCE39B-9C7F-48CC-B030-5532A9E854AF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04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B164D-572B-9BB6-E27E-03F37174E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/>
              <a:t>[1/6] Augmentation &amp; Pre-processing </a:t>
            </a:r>
            <a:r>
              <a:rPr lang="en-US" sz="2400" baseline="-25000"/>
              <a:t>(1/3)</a:t>
            </a:r>
            <a:endParaRPr lang="en-US" sz="3200" baseline="-250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CE8F099-EC6A-9949-6F2A-C469C68B6535}"/>
              </a:ext>
            </a:extLst>
          </p:cNvPr>
          <p:cNvSpPr/>
          <p:nvPr/>
        </p:nvSpPr>
        <p:spPr>
          <a:xfrm>
            <a:off x="756129" y="1464012"/>
            <a:ext cx="6201516" cy="351692"/>
          </a:xfrm>
          <a:prstGeom prst="roundRect">
            <a:avLst/>
          </a:prstGeom>
          <a:solidFill>
            <a:srgbClr val="E99A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Train</a:t>
            </a:r>
            <a:endParaRPr lang="en-US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8982D4B-77D4-D9F6-3DAE-2DAEBB651AEF}"/>
              </a:ext>
            </a:extLst>
          </p:cNvPr>
          <p:cNvSpPr/>
          <p:nvPr/>
        </p:nvSpPr>
        <p:spPr>
          <a:xfrm>
            <a:off x="7189175" y="1464013"/>
            <a:ext cx="2102308" cy="351692"/>
          </a:xfrm>
          <a:prstGeom prst="roundRect">
            <a:avLst/>
          </a:prstGeom>
          <a:solidFill>
            <a:srgbClr val="E99A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Validation</a:t>
            </a:r>
            <a:endParaRPr lang="en-US" b="1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D7CCF89-7456-CF03-D19E-CE35284DCC70}"/>
              </a:ext>
            </a:extLst>
          </p:cNvPr>
          <p:cNvSpPr/>
          <p:nvPr/>
        </p:nvSpPr>
        <p:spPr>
          <a:xfrm>
            <a:off x="9391772" y="1464013"/>
            <a:ext cx="1962027" cy="351692"/>
          </a:xfrm>
          <a:prstGeom prst="roundRect">
            <a:avLst/>
          </a:prstGeom>
          <a:solidFill>
            <a:srgbClr val="E99A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Test</a:t>
            </a:r>
            <a:endParaRPr lang="en-US" b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971F662-AC09-ECDF-C63F-25CF52A0687A}"/>
              </a:ext>
            </a:extLst>
          </p:cNvPr>
          <p:cNvSpPr/>
          <p:nvPr/>
        </p:nvSpPr>
        <p:spPr>
          <a:xfrm>
            <a:off x="756129" y="1938430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1. CropFrame </a:t>
            </a:r>
            <a:r>
              <a:rPr lang="en-US" sz="1600" b="1" baseline="30000">
                <a:solidFill>
                  <a:srgbClr val="FF0000"/>
                </a:solidFill>
              </a:rPr>
              <a:t>(a)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7D16254-06E0-1103-1F9D-C50F75A6847E}"/>
              </a:ext>
            </a:extLst>
          </p:cNvPr>
          <p:cNvSpPr/>
          <p:nvPr/>
        </p:nvSpPr>
        <p:spPr>
          <a:xfrm>
            <a:off x="756128" y="2354601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2. AdvancedHairAugmentation</a:t>
            </a:r>
            <a:r>
              <a:rPr lang="en-US" sz="1600" b="1" baseline="30000">
                <a:solidFill>
                  <a:srgbClr val="FF0000"/>
                </a:solidFill>
              </a:rPr>
              <a:t>(a)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F0B8F2E-DE02-D503-9D6A-8A6BBBAF8DB9}"/>
              </a:ext>
            </a:extLst>
          </p:cNvPr>
          <p:cNvSpPr/>
          <p:nvPr/>
        </p:nvSpPr>
        <p:spPr>
          <a:xfrm>
            <a:off x="756122" y="2770403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3. HorizontalFlip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4F599C4-D50A-DAA8-A0D5-D636C5FB4E79}"/>
              </a:ext>
            </a:extLst>
          </p:cNvPr>
          <p:cNvSpPr/>
          <p:nvPr/>
        </p:nvSpPr>
        <p:spPr>
          <a:xfrm>
            <a:off x="756122" y="3221010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4. VerticalFlip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B2883D5-A457-BC91-83B8-78560115559F}"/>
              </a:ext>
            </a:extLst>
          </p:cNvPr>
          <p:cNvSpPr/>
          <p:nvPr/>
        </p:nvSpPr>
        <p:spPr>
          <a:xfrm>
            <a:off x="756122" y="3660991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5. ColorJitter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5BC8C0D-6F28-AFC9-CAB1-64F7B7E80C04}"/>
              </a:ext>
            </a:extLst>
          </p:cNvPr>
          <p:cNvSpPr/>
          <p:nvPr/>
        </p:nvSpPr>
        <p:spPr>
          <a:xfrm>
            <a:off x="756122" y="4100972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6. Rotate 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D7639B6-776B-3BB5-94FB-ED2DB97D4A17}"/>
              </a:ext>
            </a:extLst>
          </p:cNvPr>
          <p:cNvSpPr/>
          <p:nvPr/>
        </p:nvSpPr>
        <p:spPr>
          <a:xfrm>
            <a:off x="756122" y="4536556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7. RandomBrightnessContrast 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D174C7C-07EB-E037-6269-79830827E073}"/>
              </a:ext>
            </a:extLst>
          </p:cNvPr>
          <p:cNvSpPr/>
          <p:nvPr/>
        </p:nvSpPr>
        <p:spPr>
          <a:xfrm>
            <a:off x="4006880" y="1935578"/>
            <a:ext cx="2919047" cy="77006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8. OneOf (MotionBlur, MedianBlur, GaussianBlur, GaussNoise)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8956E1D-C15B-AC5A-16DF-BE8605883C3D}"/>
              </a:ext>
            </a:extLst>
          </p:cNvPr>
          <p:cNvSpPr/>
          <p:nvPr/>
        </p:nvSpPr>
        <p:spPr>
          <a:xfrm>
            <a:off x="4006879" y="2770403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9. CLAHE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7C8DD73-35E2-990F-066D-3714FB3E6E69}"/>
              </a:ext>
            </a:extLst>
          </p:cNvPr>
          <p:cNvSpPr/>
          <p:nvPr/>
        </p:nvSpPr>
        <p:spPr>
          <a:xfrm>
            <a:off x="4006878" y="3221010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10. Transpose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E40FC2-C031-F94C-80ED-F71CCDCE8B3D}"/>
              </a:ext>
            </a:extLst>
          </p:cNvPr>
          <p:cNvSpPr txBox="1"/>
          <p:nvPr/>
        </p:nvSpPr>
        <p:spPr>
          <a:xfrm>
            <a:off x="756122" y="5267820"/>
            <a:ext cx="10269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FF0000"/>
              </a:buClr>
              <a:buAutoNum type="alphaLcParenBoth"/>
            </a:pPr>
            <a:r>
              <a:rPr lang="en-US" sz="1600" i="1"/>
              <a:t>Custom pre-processing function added to the augmentation transformer with probability (p), (1. p = 100%, 2. p=50%).</a:t>
            </a:r>
          </a:p>
          <a:p>
            <a:pPr marL="342900" indent="-342900">
              <a:buClr>
                <a:srgbClr val="FF0000"/>
              </a:buClr>
              <a:buAutoNum type="alphaLcParenBoth"/>
            </a:pPr>
            <a:r>
              <a:rPr lang="en-US" sz="1600" i="1"/>
              <a:t>Depends on the experiment, we return the mask or None.</a:t>
            </a:r>
          </a:p>
          <a:p>
            <a:pPr marL="342900" indent="-342900">
              <a:buClr>
                <a:srgbClr val="FF0000"/>
              </a:buClr>
              <a:buAutoNum type="alphaLcParenBoth"/>
            </a:pPr>
            <a:r>
              <a:rPr lang="en-US" sz="1600" i="1"/>
              <a:t>Random labels for test as we don’t use it (labels are generally based on the filename (class) and index.</a:t>
            </a:r>
            <a:endParaRPr lang="en-US" sz="1600" i="1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486369B-0BD6-F41F-DA99-F36ADEA90C7F}"/>
              </a:ext>
            </a:extLst>
          </p:cNvPr>
          <p:cNvSpPr/>
          <p:nvPr/>
        </p:nvSpPr>
        <p:spPr>
          <a:xfrm>
            <a:off x="4006877" y="3660991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11. HueSaturationValue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DBA60C4-3540-A842-5B40-80AB4F92A9D0}"/>
              </a:ext>
            </a:extLst>
          </p:cNvPr>
          <p:cNvSpPr/>
          <p:nvPr/>
        </p:nvSpPr>
        <p:spPr>
          <a:xfrm>
            <a:off x="4006877" y="4101633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12. Resize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FA80396-6B13-D53E-FC9C-49B1656845AD}"/>
              </a:ext>
            </a:extLst>
          </p:cNvPr>
          <p:cNvSpPr/>
          <p:nvPr/>
        </p:nvSpPr>
        <p:spPr>
          <a:xfrm>
            <a:off x="4006877" y="4536556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13. Normalize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FF96AE-E2EC-1974-F40C-CEB84CD35C11}"/>
              </a:ext>
            </a:extLst>
          </p:cNvPr>
          <p:cNvSpPr/>
          <p:nvPr/>
        </p:nvSpPr>
        <p:spPr>
          <a:xfrm>
            <a:off x="7189175" y="1946125"/>
            <a:ext cx="4164624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1. CropFrame</a:t>
            </a:r>
            <a:r>
              <a:rPr lang="en-US" sz="1600" b="1" baseline="30000">
                <a:solidFill>
                  <a:srgbClr val="FF0000"/>
                </a:solidFill>
              </a:rPr>
              <a:t>(a)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3AD31D6-8EFD-EBC3-8C0F-232A436FBE9A}"/>
              </a:ext>
            </a:extLst>
          </p:cNvPr>
          <p:cNvSpPr/>
          <p:nvPr/>
        </p:nvSpPr>
        <p:spPr>
          <a:xfrm>
            <a:off x="7189175" y="2354601"/>
            <a:ext cx="4164624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2. Resize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F970AAF-B2E3-0A63-5955-F99E2234E47C}"/>
              </a:ext>
            </a:extLst>
          </p:cNvPr>
          <p:cNvSpPr/>
          <p:nvPr/>
        </p:nvSpPr>
        <p:spPr>
          <a:xfrm>
            <a:off x="7189175" y="2770541"/>
            <a:ext cx="4164624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3. Normalize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8CED8A7-3B90-6CD9-9804-C47D3147D369}"/>
              </a:ext>
            </a:extLst>
          </p:cNvPr>
          <p:cNvSpPr/>
          <p:nvPr/>
        </p:nvSpPr>
        <p:spPr>
          <a:xfrm>
            <a:off x="7209170" y="3638868"/>
            <a:ext cx="4164625" cy="10735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Returns: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- image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- segmentation mask </a:t>
            </a:r>
            <a:r>
              <a:rPr lang="en-US" sz="1600" b="1" baseline="30000">
                <a:solidFill>
                  <a:srgbClr val="FF0000"/>
                </a:solidFill>
              </a:rPr>
              <a:t>(b)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- label </a:t>
            </a:r>
            <a:r>
              <a:rPr lang="en-US" sz="1600" b="1" baseline="30000">
                <a:solidFill>
                  <a:srgbClr val="FF0000"/>
                </a:solidFill>
              </a:rPr>
              <a:t>(c)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7509F86-0AC0-BC26-AF77-5D1BA8E1B31B}"/>
              </a:ext>
            </a:extLst>
          </p:cNvPr>
          <p:cNvCxnSpPr>
            <a:cxnSpLocks/>
          </p:cNvCxnSpPr>
          <p:nvPr/>
        </p:nvCxnSpPr>
        <p:spPr>
          <a:xfrm>
            <a:off x="9291483" y="3305908"/>
            <a:ext cx="0" cy="298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DB11649D-B98D-F942-B253-BA45E6CA4F3E}"/>
              </a:ext>
            </a:extLst>
          </p:cNvPr>
          <p:cNvCxnSpPr>
            <a:cxnSpLocks/>
            <a:stCxn id="20" idx="2"/>
            <a:endCxn id="24" idx="2"/>
          </p:cNvCxnSpPr>
          <p:nvPr/>
        </p:nvCxnSpPr>
        <p:spPr>
          <a:xfrm rot="5400000" flipH="1" flipV="1">
            <a:off x="7291018" y="2887783"/>
            <a:ext cx="175846" cy="3825083"/>
          </a:xfrm>
          <a:prstGeom prst="bentConnector3">
            <a:avLst>
              <a:gd name="adj1" fmla="val -13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284720FF-7496-3314-0551-BC853A391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61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0B21ADAD-73D3-0889-BCDE-4C0F42601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4</a:t>
            </a:fld>
            <a:endParaRPr lang="en-US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1E1B088-CBF8-BEB6-55A4-D320217BD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/>
              <a:t>[1/6] Augmentation &amp; Pre-processing – </a:t>
            </a:r>
            <a:r>
              <a:rPr lang="en-US" sz="3200" i="1"/>
              <a:t>Hair Augmentation </a:t>
            </a:r>
            <a:r>
              <a:rPr lang="en-US" sz="2400" baseline="-25000"/>
              <a:t>(2/3)</a:t>
            </a:r>
            <a:endParaRPr lang="en-US" sz="3200" baseline="-25000" dirty="0"/>
          </a:p>
        </p:txBody>
      </p:sp>
      <p:pic>
        <p:nvPicPr>
          <p:cNvPr id="4" name="Picture 3" descr="A close up of a black and white image&#10;&#10;Description automatically generated">
            <a:extLst>
              <a:ext uri="{FF2B5EF4-FFF2-40B4-BE49-F238E27FC236}">
                <a16:creationId xmlns:a16="http://schemas.microsoft.com/office/drawing/2014/main" id="{55F02DC0-C688-92DC-0891-514D7482C8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63" b="33674"/>
          <a:stretch/>
        </p:blipFill>
        <p:spPr>
          <a:xfrm>
            <a:off x="4402824" y="1742558"/>
            <a:ext cx="3304268" cy="140689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0E2540-B3BC-80FA-45DE-833B4E947EE8}"/>
              </a:ext>
            </a:extLst>
          </p:cNvPr>
          <p:cNvSpPr/>
          <p:nvPr/>
        </p:nvSpPr>
        <p:spPr>
          <a:xfrm>
            <a:off x="4798313" y="1317617"/>
            <a:ext cx="2513289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Manual Hair Segmentation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5754A60-5A2D-661A-F7F0-8FCD27D1EFA6}"/>
              </a:ext>
            </a:extLst>
          </p:cNvPr>
          <p:cNvSpPr/>
          <p:nvPr/>
        </p:nvSpPr>
        <p:spPr>
          <a:xfrm>
            <a:off x="1151609" y="1317617"/>
            <a:ext cx="2513289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Sample to segment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pic>
        <p:nvPicPr>
          <p:cNvPr id="7" name="Picture 6" descr="A close up of a black and white image&#10;&#10;Description automatically generated">
            <a:extLst>
              <a:ext uri="{FF2B5EF4-FFF2-40B4-BE49-F238E27FC236}">
                <a16:creationId xmlns:a16="http://schemas.microsoft.com/office/drawing/2014/main" id="{932779BB-DE3B-C234-768B-A484721FC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837"/>
          <a:stretch/>
        </p:blipFill>
        <p:spPr>
          <a:xfrm>
            <a:off x="756120" y="1742558"/>
            <a:ext cx="3304268" cy="1406893"/>
          </a:xfrm>
          <a:prstGeom prst="rect">
            <a:avLst/>
          </a:prstGeom>
        </p:spPr>
      </p:pic>
      <p:pic>
        <p:nvPicPr>
          <p:cNvPr id="8" name="Picture 7" descr="A close up of a black and white image&#10;&#10;Description automatically generated">
            <a:extLst>
              <a:ext uri="{FF2B5EF4-FFF2-40B4-BE49-F238E27FC236}">
                <a16:creationId xmlns:a16="http://schemas.microsoft.com/office/drawing/2014/main" id="{979F010F-EEEE-915E-A582-27FD650C08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69" b="1568"/>
          <a:stretch/>
        </p:blipFill>
        <p:spPr>
          <a:xfrm>
            <a:off x="8049529" y="1742559"/>
            <a:ext cx="3304268" cy="1406894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B0B1646-7E7E-BD3A-CD19-6A071F75E05C}"/>
              </a:ext>
            </a:extLst>
          </p:cNvPr>
          <p:cNvSpPr/>
          <p:nvPr/>
        </p:nvSpPr>
        <p:spPr>
          <a:xfrm>
            <a:off x="8445018" y="1317617"/>
            <a:ext cx="2513289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Resized, Adjusted Contrast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42E6023-64FB-0E50-4342-5BA1111EF635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3664898" y="1493463"/>
            <a:ext cx="11334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29FF54A-FD43-D08E-C37F-8B613DAC12C2}"/>
              </a:ext>
            </a:extLst>
          </p:cNvPr>
          <p:cNvCxnSpPr>
            <a:stCxn id="5" idx="3"/>
            <a:endCxn id="11" idx="1"/>
          </p:cNvCxnSpPr>
          <p:nvPr/>
        </p:nvCxnSpPr>
        <p:spPr>
          <a:xfrm>
            <a:off x="7311602" y="1493463"/>
            <a:ext cx="1133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F8D1C8B-32D7-8E4C-CE5F-57914BDB73F1}"/>
              </a:ext>
            </a:extLst>
          </p:cNvPr>
          <p:cNvSpPr txBox="1"/>
          <p:nvPr/>
        </p:nvSpPr>
        <p:spPr>
          <a:xfrm>
            <a:off x="756120" y="3326081"/>
            <a:ext cx="10597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FF0000"/>
              </a:buClr>
            </a:pPr>
            <a:r>
              <a:rPr lang="en-US" sz="1600" i="1"/>
              <a:t>Segmented </a:t>
            </a:r>
            <a:r>
              <a:rPr lang="en-US" sz="1600" i="1">
                <a:solidFill>
                  <a:srgbClr val="FF0000"/>
                </a:solidFill>
              </a:rPr>
              <a:t>5</a:t>
            </a:r>
            <a:r>
              <a:rPr lang="en-US" sz="1600" i="1"/>
              <a:t> hair samples from different lesions. The resize and contrast/intensity adjustment is to ensure that the augmented hair is small &amp; dark. Hair is augmented with </a:t>
            </a:r>
            <a:r>
              <a:rPr lang="en-US" sz="1600" i="1">
                <a:solidFill>
                  <a:srgbClr val="FF0000"/>
                </a:solidFill>
              </a:rPr>
              <a:t>random rotation, flip, sizes</a:t>
            </a:r>
            <a:r>
              <a:rPr lang="en-US" sz="1600" i="1"/>
              <a:t>, and </a:t>
            </a:r>
            <a:r>
              <a:rPr lang="en-US" sz="1600" i="1">
                <a:solidFill>
                  <a:srgbClr val="FF0000"/>
                </a:solidFill>
              </a:rPr>
              <a:t>maximum 5 new hairs</a:t>
            </a:r>
            <a:r>
              <a:rPr lang="en-US" sz="1600" i="1"/>
              <a:t> in each image [0 to 5].</a:t>
            </a:r>
            <a:endParaRPr lang="en-US" sz="1600" i="1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52E8B06-B564-1DE6-FF81-CFB3449336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4900" y="4087258"/>
            <a:ext cx="2612679" cy="195950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7B56FC8-312D-A6E8-0ED1-9BC3D73F1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8960" y="4087258"/>
            <a:ext cx="1960064" cy="196006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F32FFC2-8335-6634-5DF3-E8F3F771DD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9499" y="4086703"/>
            <a:ext cx="1960064" cy="19600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0957465-0639-493C-CACF-A38649DA38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120" y="4087258"/>
            <a:ext cx="2612679" cy="1959509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3CE3068-A2BB-311E-6AD8-D58E17F56212}"/>
              </a:ext>
            </a:extLst>
          </p:cNvPr>
          <p:cNvCxnSpPr>
            <a:stCxn id="29" idx="3"/>
            <a:endCxn id="26" idx="1"/>
          </p:cNvCxnSpPr>
          <p:nvPr/>
        </p:nvCxnSpPr>
        <p:spPr>
          <a:xfrm>
            <a:off x="9029563" y="5066735"/>
            <a:ext cx="419397" cy="5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E08A11E-0803-9BA5-A111-3BF42D6441D2}"/>
              </a:ext>
            </a:extLst>
          </p:cNvPr>
          <p:cNvCxnSpPr>
            <a:stCxn id="32" idx="3"/>
            <a:endCxn id="24" idx="1"/>
          </p:cNvCxnSpPr>
          <p:nvPr/>
        </p:nvCxnSpPr>
        <p:spPr>
          <a:xfrm>
            <a:off x="3368799" y="5067013"/>
            <a:ext cx="2961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123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F71296F7-0CC5-EC21-C14C-D67659D59269}"/>
              </a:ext>
            </a:extLst>
          </p:cNvPr>
          <p:cNvSpPr txBox="1">
            <a:spLocks/>
          </p:cNvSpPr>
          <p:nvPr/>
        </p:nvSpPr>
        <p:spPr>
          <a:xfrm>
            <a:off x="756122" y="564620"/>
            <a:ext cx="10767663" cy="631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[1/6] Augmentation &amp; Pre-processing </a:t>
            </a:r>
            <a:r>
              <a:rPr lang="en-US" sz="3200" i="1" dirty="0"/>
              <a:t>(Results</a:t>
            </a:r>
            <a:r>
              <a:rPr lang="en-US" sz="3200" i="1" dirty="0">
                <a:solidFill>
                  <a:schemeClr val="tx1"/>
                </a:solidFill>
              </a:rPr>
              <a:t>) </a:t>
            </a:r>
            <a:r>
              <a:rPr lang="en-US" sz="2400" baseline="-25000" dirty="0"/>
              <a:t>(3/3)</a:t>
            </a:r>
            <a:endParaRPr lang="en-US" sz="3200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C1FA19-7234-C2E6-8E98-DAF38069E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0143A9-A7A9-A3F5-0788-0FEA2247A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289" y="1319655"/>
            <a:ext cx="9955421" cy="497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637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[2/6] Skin Lesion Segmentation</a:t>
            </a:r>
            <a:r>
              <a:rPr lang="en-US" sz="3200" baseline="-25000" dirty="0"/>
              <a:t> </a:t>
            </a:r>
            <a:r>
              <a:rPr lang="en-US" sz="2400" baseline="-25000" dirty="0"/>
              <a:t>(1/1)</a:t>
            </a:r>
            <a:r>
              <a:rPr lang="en-US" sz="3200" dirty="0"/>
              <a:t> </a:t>
            </a:r>
            <a:r>
              <a:rPr lang="en-US" sz="2400" b="1" baseline="30000" dirty="0">
                <a:solidFill>
                  <a:schemeClr val="tx1"/>
                </a:solidFill>
              </a:rPr>
              <a:t>(*)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3A89ED-2445-92C2-C500-217F45B22C25}"/>
              </a:ext>
            </a:extLst>
          </p:cNvPr>
          <p:cNvSpPr txBox="1"/>
          <p:nvPr/>
        </p:nvSpPr>
        <p:spPr>
          <a:xfrm>
            <a:off x="756122" y="5449709"/>
            <a:ext cx="10597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* Purely image analysis! Detailed methodology can be found in the appendix slides, as this is an optional step in the project (yet improved the results).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A close-up of a black spot&#10;&#10;Description automatically generated">
            <a:extLst>
              <a:ext uri="{FF2B5EF4-FFF2-40B4-BE49-F238E27FC236}">
                <a16:creationId xmlns:a16="http://schemas.microsoft.com/office/drawing/2014/main" id="{373E23F9-1D58-8079-FB73-D6BC1E8CD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949" y="2094483"/>
            <a:ext cx="1921328" cy="1440996"/>
          </a:xfrm>
          <a:prstGeom prst="rect">
            <a:avLst/>
          </a:prstGeom>
        </p:spPr>
      </p:pic>
      <p:pic>
        <p:nvPicPr>
          <p:cNvPr id="8" name="Picture 7" descr="A white outline of a map&#10;&#10;Description automatically generated">
            <a:extLst>
              <a:ext uri="{FF2B5EF4-FFF2-40B4-BE49-F238E27FC236}">
                <a16:creationId xmlns:a16="http://schemas.microsoft.com/office/drawing/2014/main" id="{B08C0188-1B7C-C4F8-A55D-C1D486652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949" y="3686847"/>
            <a:ext cx="1921328" cy="1440996"/>
          </a:xfrm>
          <a:prstGeom prst="rect">
            <a:avLst/>
          </a:prstGeom>
        </p:spPr>
      </p:pic>
      <p:pic>
        <p:nvPicPr>
          <p:cNvPr id="20" name="Picture 19" descr="Close-up of a person's skin with hair and a black spot&#10;&#10;Description automatically generated">
            <a:extLst>
              <a:ext uri="{FF2B5EF4-FFF2-40B4-BE49-F238E27FC236}">
                <a16:creationId xmlns:a16="http://schemas.microsoft.com/office/drawing/2014/main" id="{704D730D-431F-2152-510C-6547DE6E29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795" y="2106550"/>
            <a:ext cx="1448851" cy="1448851"/>
          </a:xfrm>
          <a:prstGeom prst="rect">
            <a:avLst/>
          </a:prstGeom>
        </p:spPr>
      </p:pic>
      <p:pic>
        <p:nvPicPr>
          <p:cNvPr id="22" name="Picture 21" descr="A white outline of a map&#10;&#10;Description automatically generated">
            <a:extLst>
              <a:ext uri="{FF2B5EF4-FFF2-40B4-BE49-F238E27FC236}">
                <a16:creationId xmlns:a16="http://schemas.microsoft.com/office/drawing/2014/main" id="{1E90D94D-F61B-E1A0-CDAD-3B8647BB10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794" y="3663001"/>
            <a:ext cx="1448851" cy="1448851"/>
          </a:xfrm>
          <a:prstGeom prst="rect">
            <a:avLst/>
          </a:prstGeom>
        </p:spPr>
      </p:pic>
      <p:pic>
        <p:nvPicPr>
          <p:cNvPr id="24" name="Picture 23" descr="A close-up of a skin blister&#10;&#10;Description automatically generated">
            <a:extLst>
              <a:ext uri="{FF2B5EF4-FFF2-40B4-BE49-F238E27FC236}">
                <a16:creationId xmlns:a16="http://schemas.microsoft.com/office/drawing/2014/main" id="{F5C64590-B52F-233F-0099-5033DFEB16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126" y="2106550"/>
            <a:ext cx="2175401" cy="1448851"/>
          </a:xfrm>
          <a:prstGeom prst="rect">
            <a:avLst/>
          </a:prstGeom>
        </p:spPr>
      </p:pic>
      <p:pic>
        <p:nvPicPr>
          <p:cNvPr id="27" name="Picture 26" descr="A white outline of a map&#10;&#10;Description automatically generated">
            <a:extLst>
              <a:ext uri="{FF2B5EF4-FFF2-40B4-BE49-F238E27FC236}">
                <a16:creationId xmlns:a16="http://schemas.microsoft.com/office/drawing/2014/main" id="{34C9F384-3712-F500-2F28-60B8C4A5DD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557" y="3666618"/>
            <a:ext cx="2169970" cy="1445234"/>
          </a:xfrm>
          <a:prstGeom prst="rect">
            <a:avLst/>
          </a:prstGeom>
        </p:spPr>
      </p:pic>
      <p:pic>
        <p:nvPicPr>
          <p:cNvPr id="37" name="Picture 36" descr="A black spot on a skin&#10;&#10;Description automatically generated">
            <a:extLst>
              <a:ext uri="{FF2B5EF4-FFF2-40B4-BE49-F238E27FC236}">
                <a16:creationId xmlns:a16="http://schemas.microsoft.com/office/drawing/2014/main" id="{997933F8-198C-1543-E210-F4E87A59E8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912" y="2094483"/>
            <a:ext cx="1460918" cy="1460918"/>
          </a:xfrm>
          <a:prstGeom prst="rect">
            <a:avLst/>
          </a:prstGeom>
        </p:spPr>
      </p:pic>
      <p:pic>
        <p:nvPicPr>
          <p:cNvPr id="39" name="Picture 38" descr="A white oval in the sky&#10;&#10;Description automatically generated">
            <a:extLst>
              <a:ext uri="{FF2B5EF4-FFF2-40B4-BE49-F238E27FC236}">
                <a16:creationId xmlns:a16="http://schemas.microsoft.com/office/drawing/2014/main" id="{7D7FFB80-F670-7B31-F4FD-2960E15B8A5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912" y="3663001"/>
            <a:ext cx="1448851" cy="1448851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0F135A93-AE5E-9400-EC2B-ACA682EDC214}"/>
              </a:ext>
            </a:extLst>
          </p:cNvPr>
          <p:cNvSpPr txBox="1"/>
          <p:nvPr/>
        </p:nvSpPr>
        <p:spPr>
          <a:xfrm>
            <a:off x="1221948" y="1518351"/>
            <a:ext cx="19213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Clear &amp; simple to segment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5B99F26-37B7-28A1-9EA6-FC291EC8CCF9}"/>
              </a:ext>
            </a:extLst>
          </p:cNvPr>
          <p:cNvSpPr txBox="1"/>
          <p:nvPr/>
        </p:nvSpPr>
        <p:spPr>
          <a:xfrm>
            <a:off x="3216888" y="1518351"/>
            <a:ext cx="21699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Very small &amp; similar objects surrounding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4AC875E-5ED3-DE4F-44DC-F929B054336B}"/>
              </a:ext>
            </a:extLst>
          </p:cNvPr>
          <p:cNvSpPr txBox="1"/>
          <p:nvPr/>
        </p:nvSpPr>
        <p:spPr>
          <a:xfrm>
            <a:off x="5476841" y="1521373"/>
            <a:ext cx="21699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Multiple objects with lesion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256243-804B-43E0-359F-A3D7AB3F6FA6}"/>
              </a:ext>
            </a:extLst>
          </p:cNvPr>
          <p:cNvSpPr txBox="1"/>
          <p:nvPr/>
        </p:nvSpPr>
        <p:spPr>
          <a:xfrm>
            <a:off x="7753864" y="1521775"/>
            <a:ext cx="143178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A lot of hair on the lesion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101CDD-0905-18B6-2162-C04C5331A058}"/>
              </a:ext>
            </a:extLst>
          </p:cNvPr>
          <p:cNvSpPr txBox="1"/>
          <p:nvPr/>
        </p:nvSpPr>
        <p:spPr>
          <a:xfrm>
            <a:off x="9284161" y="1510679"/>
            <a:ext cx="14609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Black corners surrounding</a:t>
            </a:r>
            <a:endParaRPr lang="en-US" sz="1600" dirty="0">
              <a:solidFill>
                <a:schemeClr val="accent2"/>
              </a:solidFill>
            </a:endParaRPr>
          </a:p>
        </p:txBody>
      </p:sp>
      <p:pic>
        <p:nvPicPr>
          <p:cNvPr id="49" name="Picture 48" descr="A close-up of a plate with purple marks&#10;&#10;Description automatically generated">
            <a:extLst>
              <a:ext uri="{FF2B5EF4-FFF2-40B4-BE49-F238E27FC236}">
                <a16:creationId xmlns:a16="http://schemas.microsoft.com/office/drawing/2014/main" id="{5D81FCFC-DDEE-4529-C4B1-5E721A8DD8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887" y="2103126"/>
            <a:ext cx="2156955" cy="1432353"/>
          </a:xfrm>
          <a:prstGeom prst="rect">
            <a:avLst/>
          </a:prstGeom>
        </p:spPr>
      </p:pic>
      <p:pic>
        <p:nvPicPr>
          <p:cNvPr id="51" name="Picture 50" descr="A white circle in the middle of a black background&#10;&#10;Description automatically generated">
            <a:extLst>
              <a:ext uri="{FF2B5EF4-FFF2-40B4-BE49-F238E27FC236}">
                <a16:creationId xmlns:a16="http://schemas.microsoft.com/office/drawing/2014/main" id="{BC372035-AA3E-D014-417E-9C1B8038B2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763" y="3686847"/>
            <a:ext cx="2165095" cy="143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717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[3/6] Architectures (Base) </a:t>
            </a:r>
            <a:r>
              <a:rPr lang="en-US" sz="3200" baseline="-25000" dirty="0"/>
              <a:t>(1/3)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7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E3031C7-E760-E0A7-C770-DCF2B4D8D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768" y="1974735"/>
            <a:ext cx="5099556" cy="344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7EC84C-C3A7-926B-5AB2-EDA5698C8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037" y="2392019"/>
            <a:ext cx="4407126" cy="28639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BCDF54-1A7B-9ABB-9697-024323703F5C}"/>
              </a:ext>
            </a:extLst>
          </p:cNvPr>
          <p:cNvSpPr txBox="1"/>
          <p:nvPr/>
        </p:nvSpPr>
        <p:spPr>
          <a:xfrm>
            <a:off x="756121" y="5735487"/>
            <a:ext cx="10597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Yan, Y., Kawahara, J., &amp; </a:t>
            </a:r>
            <a:r>
              <a:rPr lang="en-US" sz="1600" i="1" dirty="0" err="1"/>
              <a:t>Hamarneh</a:t>
            </a:r>
            <a:r>
              <a:rPr lang="en-US" sz="1600" i="1" dirty="0"/>
              <a:t>, G. (2019). Melanoma recognition via visual attention. In Information Processing in Medical Imaging: 26th International Conference, IPMI 2019, Hong Kong, China, June 2–7, 2019, Proceedings 26 (pp. 793-804). Springer International Publishing.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6B8704-F7D7-B3A5-12FE-55FDC2A9B3E8}"/>
              </a:ext>
            </a:extLst>
          </p:cNvPr>
          <p:cNvSpPr txBox="1"/>
          <p:nvPr/>
        </p:nvSpPr>
        <p:spPr>
          <a:xfrm>
            <a:off x="2338234" y="1629926"/>
            <a:ext cx="21346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E99A4B"/>
                </a:solidFill>
              </a:rPr>
              <a:t>Base Model VGG16_BN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79AA14-CF41-8BE8-06A5-922F262EF11E}"/>
              </a:ext>
            </a:extLst>
          </p:cNvPr>
          <p:cNvSpPr/>
          <p:nvPr/>
        </p:nvSpPr>
        <p:spPr>
          <a:xfrm>
            <a:off x="1195754" y="2293859"/>
            <a:ext cx="4302369" cy="1482558"/>
          </a:xfrm>
          <a:prstGeom prst="rect">
            <a:avLst/>
          </a:prstGeom>
          <a:solidFill>
            <a:srgbClr val="FBE5D6">
              <a:alpha val="30196"/>
            </a:srgb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E6B04F-A6FD-C237-E0F4-933C332EDA0E}"/>
              </a:ext>
            </a:extLst>
          </p:cNvPr>
          <p:cNvSpPr/>
          <p:nvPr/>
        </p:nvSpPr>
        <p:spPr>
          <a:xfrm>
            <a:off x="6295310" y="2180903"/>
            <a:ext cx="4753690" cy="3282051"/>
          </a:xfrm>
          <a:prstGeom prst="rect">
            <a:avLst/>
          </a:prstGeom>
          <a:solidFill>
            <a:srgbClr val="7ABFF2">
              <a:alpha val="20000"/>
            </a:srgbClr>
          </a:solidFill>
          <a:ln>
            <a:solidFill>
              <a:srgbClr val="7ABFF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0C1E74-368A-55EB-F903-F6981CDA2470}"/>
              </a:ext>
            </a:extLst>
          </p:cNvPr>
          <p:cNvSpPr txBox="1"/>
          <p:nvPr/>
        </p:nvSpPr>
        <p:spPr>
          <a:xfrm>
            <a:off x="7900790" y="1687358"/>
            <a:ext cx="15427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Attention Blocks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E9BA3B-4988-2DFE-2DD7-0005FE7FE68A}"/>
              </a:ext>
            </a:extLst>
          </p:cNvPr>
          <p:cNvSpPr/>
          <p:nvPr/>
        </p:nvSpPr>
        <p:spPr>
          <a:xfrm>
            <a:off x="3174390" y="4047924"/>
            <a:ext cx="829041" cy="1013485"/>
          </a:xfrm>
          <a:prstGeom prst="rect">
            <a:avLst/>
          </a:prstGeom>
          <a:solidFill>
            <a:srgbClr val="7ABFF2">
              <a:alpha val="20000"/>
            </a:srgbClr>
          </a:solidFill>
          <a:ln>
            <a:solidFill>
              <a:srgbClr val="7ABFF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0E67115F-76F9-099E-259E-6419C34BB562}"/>
              </a:ext>
            </a:extLst>
          </p:cNvPr>
          <p:cNvCxnSpPr>
            <a:stCxn id="12" idx="3"/>
            <a:endCxn id="10" idx="1"/>
          </p:cNvCxnSpPr>
          <p:nvPr/>
        </p:nvCxnSpPr>
        <p:spPr>
          <a:xfrm flipV="1">
            <a:off x="4003431" y="3821929"/>
            <a:ext cx="2291879" cy="732738"/>
          </a:xfrm>
          <a:prstGeom prst="bentConnector3">
            <a:avLst>
              <a:gd name="adj1" fmla="val 76343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Right Brace 16">
            <a:extLst>
              <a:ext uri="{FF2B5EF4-FFF2-40B4-BE49-F238E27FC236}">
                <a16:creationId xmlns:a16="http://schemas.microsoft.com/office/drawing/2014/main" id="{F4744D9A-3A21-25CD-803C-3C6EFFBF0B6C}"/>
              </a:ext>
            </a:extLst>
          </p:cNvPr>
          <p:cNvSpPr/>
          <p:nvPr/>
        </p:nvSpPr>
        <p:spPr>
          <a:xfrm rot="16200000">
            <a:off x="8475543" y="984175"/>
            <a:ext cx="393224" cy="94370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6DDD0C-8EA0-F629-5701-502E0711CE16}"/>
              </a:ext>
            </a:extLst>
          </p:cNvPr>
          <p:cNvSpPr txBox="1"/>
          <p:nvPr/>
        </p:nvSpPr>
        <p:spPr>
          <a:xfrm>
            <a:off x="6411804" y="629068"/>
            <a:ext cx="49419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Outputs: features (that we combine) + attention masks </a:t>
            </a:r>
          </a:p>
          <a:p>
            <a:r>
              <a:rPr lang="en-US" sz="1600" dirty="0">
                <a:solidFill>
                  <a:srgbClr val="00B0F0"/>
                </a:solidFill>
              </a:rPr>
              <a:t>(that we use with our segmentation in the loss term)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D5445C-1A39-4BEE-255E-979132FDF0A7}"/>
              </a:ext>
            </a:extLst>
          </p:cNvPr>
          <p:cNvSpPr txBox="1"/>
          <p:nvPr/>
        </p:nvSpPr>
        <p:spPr>
          <a:xfrm>
            <a:off x="9380640" y="1683073"/>
            <a:ext cx="4411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X 2</a:t>
            </a:r>
          </a:p>
        </p:txBody>
      </p:sp>
    </p:spTree>
    <p:extLst>
      <p:ext uri="{BB962C8B-B14F-4D97-AF65-F5344CB8AC3E}">
        <p14:creationId xmlns:p14="http://schemas.microsoft.com/office/powerpoint/2010/main" val="1691150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[3/6] Architectures (Base) </a:t>
            </a:r>
            <a:r>
              <a:rPr lang="en-US" sz="3200" baseline="-25000" dirty="0"/>
              <a:t>(2/3)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8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8C45B3A-023F-FF46-2A58-2B003B202F51}"/>
              </a:ext>
            </a:extLst>
          </p:cNvPr>
          <p:cNvGrpSpPr/>
          <p:nvPr/>
        </p:nvGrpSpPr>
        <p:grpSpPr>
          <a:xfrm>
            <a:off x="4432867" y="1196485"/>
            <a:ext cx="6920931" cy="2602523"/>
            <a:chOff x="855768" y="1629926"/>
            <a:chExt cx="10193232" cy="3833028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E3031C7-E760-E0A7-C770-DCF2B4D8D9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8" y="1974735"/>
              <a:ext cx="5099556" cy="3442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07EC84C-C3A7-926B-5AB2-EDA5698C8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7037" y="2392019"/>
              <a:ext cx="4407126" cy="286399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6B8704-F7D7-B3A5-12FE-55FDC2A9B3E8}"/>
                </a:ext>
              </a:extLst>
            </p:cNvPr>
            <p:cNvSpPr txBox="1"/>
            <p:nvPr/>
          </p:nvSpPr>
          <p:spPr>
            <a:xfrm>
              <a:off x="2338234" y="1629926"/>
              <a:ext cx="21346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E99A4B"/>
                  </a:solidFill>
                </a:rPr>
                <a:t>Base Model VGG16_BN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79AA14-CF41-8BE8-06A5-922F262EF11E}"/>
                </a:ext>
              </a:extLst>
            </p:cNvPr>
            <p:cNvSpPr/>
            <p:nvPr/>
          </p:nvSpPr>
          <p:spPr>
            <a:xfrm>
              <a:off x="1195754" y="2293859"/>
              <a:ext cx="4302369" cy="1482558"/>
            </a:xfrm>
            <a:prstGeom prst="rect">
              <a:avLst/>
            </a:prstGeom>
            <a:solidFill>
              <a:srgbClr val="FBE5D6">
                <a:alpha val="30196"/>
              </a:srgb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E6B04F-A6FD-C237-E0F4-933C332EDA0E}"/>
                </a:ext>
              </a:extLst>
            </p:cNvPr>
            <p:cNvSpPr/>
            <p:nvPr/>
          </p:nvSpPr>
          <p:spPr>
            <a:xfrm>
              <a:off x="6295310" y="2180903"/>
              <a:ext cx="4753690" cy="3282051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C0C1E74-368A-55EB-F903-F6981CDA2470}"/>
                </a:ext>
              </a:extLst>
            </p:cNvPr>
            <p:cNvSpPr txBox="1"/>
            <p:nvPr/>
          </p:nvSpPr>
          <p:spPr>
            <a:xfrm>
              <a:off x="7486164" y="1672944"/>
              <a:ext cx="1542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Attention Blocks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E9BA3B-4988-2DFE-2DD7-0005FE7FE68A}"/>
                </a:ext>
              </a:extLst>
            </p:cNvPr>
            <p:cNvSpPr/>
            <p:nvPr/>
          </p:nvSpPr>
          <p:spPr>
            <a:xfrm>
              <a:off x="3174390" y="4047924"/>
              <a:ext cx="829041" cy="1013485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0E67115F-76F9-099E-259E-6419C34BB562}"/>
                </a:ext>
              </a:extLst>
            </p:cNvPr>
            <p:cNvCxnSpPr>
              <a:stCxn id="12" idx="3"/>
              <a:endCxn id="10" idx="1"/>
            </p:cNvCxnSpPr>
            <p:nvPr/>
          </p:nvCxnSpPr>
          <p:spPr>
            <a:xfrm flipV="1">
              <a:off x="4003431" y="3821929"/>
              <a:ext cx="2291879" cy="732738"/>
            </a:xfrm>
            <a:prstGeom prst="bentConnector3">
              <a:avLst>
                <a:gd name="adj1" fmla="val 76343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61B3C61-160A-93C2-0471-D54A2B6EB874}"/>
              </a:ext>
            </a:extLst>
          </p:cNvPr>
          <p:cNvSpPr txBox="1"/>
          <p:nvPr/>
        </p:nvSpPr>
        <p:spPr>
          <a:xfrm>
            <a:off x="838202" y="1509952"/>
            <a:ext cx="359466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Uses visual attention blocks, concatenates early features to classifier layer.</a:t>
            </a:r>
          </a:p>
          <a:p>
            <a:endParaRPr lang="en-US" sz="1600" dirty="0"/>
          </a:p>
          <a:p>
            <a:r>
              <a:rPr lang="en-US" sz="1600" dirty="0"/>
              <a:t>Model is trained from scratch! Loaded pre-trained weights and initialized the classifier and both attention blocks using ‘</a:t>
            </a:r>
            <a:r>
              <a:rPr lang="en-US" sz="1600" dirty="0" err="1"/>
              <a:t>kaiming</a:t>
            </a:r>
            <a:r>
              <a:rPr lang="en-US" sz="1600" dirty="0"/>
              <a:t> normal’.</a:t>
            </a:r>
          </a:p>
          <a:p>
            <a:endParaRPr lang="en-US" sz="1600" dirty="0"/>
          </a:p>
          <a:p>
            <a:r>
              <a:rPr lang="en-US" sz="1600" dirty="0"/>
              <a:t>Same </a:t>
            </a:r>
            <a:r>
              <a:rPr lang="en-US" sz="1600" b="1" dirty="0"/>
              <a:t>base</a:t>
            </a:r>
            <a:r>
              <a:rPr lang="en-US" sz="1600" dirty="0"/>
              <a:t> architecture for binary and multi-class problem.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517F68-D75F-163A-EC7B-590F1EC8697C}"/>
              </a:ext>
            </a:extLst>
          </p:cNvPr>
          <p:cNvSpPr txBox="1"/>
          <p:nvPr/>
        </p:nvSpPr>
        <p:spPr>
          <a:xfrm>
            <a:off x="838202" y="4770632"/>
            <a:ext cx="105155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They authors used a single model and claimed to be the state-of-the-art with a single model, reaching </a:t>
            </a:r>
            <a:r>
              <a:rPr lang="en-US" sz="1600" dirty="0" err="1"/>
              <a:t>auc</a:t>
            </a:r>
            <a:r>
              <a:rPr lang="en-US" sz="1600" dirty="0"/>
              <a:t> = 88% with masks. This model can work with/without masks. </a:t>
            </a:r>
            <a:r>
              <a:rPr lang="en-US" sz="1600" dirty="0">
                <a:solidFill>
                  <a:schemeClr val="accent2"/>
                </a:solidFill>
              </a:rPr>
              <a:t>Can we do better?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30C189-392E-4349-0A93-E2D274A5C7A2}"/>
              </a:ext>
            </a:extLst>
          </p:cNvPr>
          <p:cNvSpPr txBox="1"/>
          <p:nvPr/>
        </p:nvSpPr>
        <p:spPr>
          <a:xfrm>
            <a:off x="866506" y="5899046"/>
            <a:ext cx="105155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We will discuss the loss and training configurations (with and without masks) in a later slide!</a:t>
            </a:r>
            <a:endParaRPr lang="en-US" sz="1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5734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[3/6] Architectures (Ensemble) </a:t>
            </a:r>
            <a:r>
              <a:rPr lang="en-US" sz="3200" baseline="-25000" dirty="0"/>
              <a:t>(3/3)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9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8C45B3A-023F-FF46-2A58-2B003B202F51}"/>
              </a:ext>
            </a:extLst>
          </p:cNvPr>
          <p:cNvGrpSpPr/>
          <p:nvPr/>
        </p:nvGrpSpPr>
        <p:grpSpPr>
          <a:xfrm>
            <a:off x="6371492" y="1190008"/>
            <a:ext cx="4982306" cy="1857992"/>
            <a:chOff x="855768" y="1616517"/>
            <a:chExt cx="10193232" cy="3846437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E3031C7-E760-E0A7-C770-DCF2B4D8D9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8" y="1974735"/>
              <a:ext cx="5099556" cy="3442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07EC84C-C3A7-926B-5AB2-EDA5698C8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7037" y="2392019"/>
              <a:ext cx="4407126" cy="286399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6B8704-F7D7-B3A5-12FE-55FDC2A9B3E8}"/>
                </a:ext>
              </a:extLst>
            </p:cNvPr>
            <p:cNvSpPr txBox="1"/>
            <p:nvPr/>
          </p:nvSpPr>
          <p:spPr>
            <a:xfrm>
              <a:off x="1839228" y="1616517"/>
              <a:ext cx="3132637" cy="541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E99A4B"/>
                  </a:solidFill>
                </a:rPr>
                <a:t>Base Model VGG16_BN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79AA14-CF41-8BE8-06A5-922F262EF11E}"/>
                </a:ext>
              </a:extLst>
            </p:cNvPr>
            <p:cNvSpPr/>
            <p:nvPr/>
          </p:nvSpPr>
          <p:spPr>
            <a:xfrm>
              <a:off x="1195754" y="2293859"/>
              <a:ext cx="4302369" cy="1482558"/>
            </a:xfrm>
            <a:prstGeom prst="rect">
              <a:avLst/>
            </a:prstGeom>
            <a:solidFill>
              <a:srgbClr val="FBE5D6">
                <a:alpha val="30196"/>
              </a:srgb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E6B04F-A6FD-C237-E0F4-933C332EDA0E}"/>
                </a:ext>
              </a:extLst>
            </p:cNvPr>
            <p:cNvSpPr/>
            <p:nvPr/>
          </p:nvSpPr>
          <p:spPr>
            <a:xfrm>
              <a:off x="6295310" y="2180903"/>
              <a:ext cx="4753690" cy="3282051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C0C1E74-368A-55EB-F903-F6981CDA2470}"/>
                </a:ext>
              </a:extLst>
            </p:cNvPr>
            <p:cNvSpPr txBox="1"/>
            <p:nvPr/>
          </p:nvSpPr>
          <p:spPr>
            <a:xfrm>
              <a:off x="7462424" y="1639314"/>
              <a:ext cx="2296350" cy="541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00B0F0"/>
                  </a:solidFill>
                </a:rPr>
                <a:t>Attention Blocks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E9BA3B-4988-2DFE-2DD7-0005FE7FE68A}"/>
                </a:ext>
              </a:extLst>
            </p:cNvPr>
            <p:cNvSpPr/>
            <p:nvPr/>
          </p:nvSpPr>
          <p:spPr>
            <a:xfrm>
              <a:off x="3174390" y="4047924"/>
              <a:ext cx="829041" cy="1013485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0E67115F-76F9-099E-259E-6419C34BB562}"/>
                </a:ext>
              </a:extLst>
            </p:cNvPr>
            <p:cNvCxnSpPr>
              <a:stCxn id="12" idx="3"/>
              <a:endCxn id="10" idx="1"/>
            </p:cNvCxnSpPr>
            <p:nvPr/>
          </p:nvCxnSpPr>
          <p:spPr>
            <a:xfrm flipV="1">
              <a:off x="4003431" y="3821929"/>
              <a:ext cx="2291879" cy="732738"/>
            </a:xfrm>
            <a:prstGeom prst="bentConnector3">
              <a:avLst>
                <a:gd name="adj1" fmla="val 76343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4FB8E1C-5FF0-9D0A-5617-875A3CB45A5F}"/>
              </a:ext>
            </a:extLst>
          </p:cNvPr>
          <p:cNvSpPr/>
          <p:nvPr/>
        </p:nvSpPr>
        <p:spPr>
          <a:xfrm>
            <a:off x="6371491" y="1219942"/>
            <a:ext cx="5142005" cy="1923432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7054A4-3ED5-CE7B-2E27-48569D332FBF}"/>
              </a:ext>
            </a:extLst>
          </p:cNvPr>
          <p:cNvSpPr txBox="1"/>
          <p:nvPr/>
        </p:nvSpPr>
        <p:spPr>
          <a:xfrm>
            <a:off x="838202" y="1462630"/>
            <a:ext cx="5139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Let’s call the entire model as </a:t>
            </a:r>
            <a:r>
              <a:rPr lang="en-US" sz="1600" dirty="0">
                <a:solidFill>
                  <a:srgbClr val="7030A0"/>
                </a:solidFill>
              </a:rPr>
              <a:t>VGG16_BN_Attention!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C6AF00-7969-443F-05FA-9ED0370F78AE}"/>
              </a:ext>
            </a:extLst>
          </p:cNvPr>
          <p:cNvSpPr txBox="1"/>
          <p:nvPr/>
        </p:nvSpPr>
        <p:spPr>
          <a:xfrm>
            <a:off x="6221909" y="850974"/>
            <a:ext cx="52988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VGG16_BN_Attention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F3A71BE-ACEB-4C9D-FB1C-0EB420823F19}"/>
              </a:ext>
            </a:extLst>
          </p:cNvPr>
          <p:cNvSpPr txBox="1"/>
          <p:nvPr/>
        </p:nvSpPr>
        <p:spPr>
          <a:xfrm>
            <a:off x="827633" y="1960035"/>
            <a:ext cx="472479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Our approach is to split the dataset into k-folds (combine train + </a:t>
            </a:r>
            <a:r>
              <a:rPr lang="en-US" sz="1600" dirty="0" err="1"/>
              <a:t>val</a:t>
            </a:r>
            <a:r>
              <a:rPr lang="en-US" sz="1600" dirty="0"/>
              <a:t>) then split, using </a:t>
            </a:r>
            <a:r>
              <a:rPr lang="en-US" sz="1600" b="1" dirty="0" err="1"/>
              <a:t>StratifiedKFold</a:t>
            </a:r>
            <a:r>
              <a:rPr lang="en-US" sz="1600" dirty="0"/>
              <a:t>; k=5.</a:t>
            </a:r>
          </a:p>
          <a:p>
            <a:endParaRPr lang="en-US" sz="1600" dirty="0"/>
          </a:p>
          <a:p>
            <a:r>
              <a:rPr lang="en-US" sz="1600" dirty="0"/>
              <a:t>Train k-Models, on every split. </a:t>
            </a:r>
            <a:r>
              <a:rPr lang="en-US" sz="1600" b="1" dirty="0"/>
              <a:t>This is one way to handle imbalance of challenge 2!</a:t>
            </a:r>
            <a:r>
              <a:rPr lang="en-US" sz="1600" dirty="0"/>
              <a:t> Combine using majority voting.</a:t>
            </a:r>
          </a:p>
          <a:p>
            <a:endParaRPr lang="en-US" sz="1600" dirty="0"/>
          </a:p>
          <a:p>
            <a:r>
              <a:rPr lang="en-US" sz="1600" dirty="0"/>
              <a:t>More robust results, as the valid split is always balanced, more data to train.</a:t>
            </a:r>
          </a:p>
          <a:p>
            <a:endParaRPr lang="en-US" sz="1600" dirty="0"/>
          </a:p>
          <a:p>
            <a:r>
              <a:rPr lang="en-US" sz="1600" dirty="0"/>
              <a:t>Can </a:t>
            </a:r>
            <a:r>
              <a:rPr lang="en-US" sz="1600" b="1" dirty="0"/>
              <a:t>work with/without masks</a:t>
            </a:r>
            <a:r>
              <a:rPr lang="en-US" sz="1600" dirty="0"/>
              <a:t>; will be discussed later in the configuration slides.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480BF25-222F-EF79-A55F-E0E162EC7061}"/>
              </a:ext>
            </a:extLst>
          </p:cNvPr>
          <p:cNvSpPr/>
          <p:nvPr/>
        </p:nvSpPr>
        <p:spPr>
          <a:xfrm>
            <a:off x="6531190" y="3423141"/>
            <a:ext cx="294168" cy="2338752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F8ABC60-722F-A87B-A8B8-DDB88F5C0282}"/>
              </a:ext>
            </a:extLst>
          </p:cNvPr>
          <p:cNvSpPr/>
          <p:nvPr/>
        </p:nvSpPr>
        <p:spPr>
          <a:xfrm>
            <a:off x="6878025" y="3423140"/>
            <a:ext cx="369332" cy="785444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Fold 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B55AFAE-B2AD-9C8B-9183-11E3ACB7EB4D}"/>
              </a:ext>
            </a:extLst>
          </p:cNvPr>
          <p:cNvSpPr/>
          <p:nvPr/>
        </p:nvSpPr>
        <p:spPr>
          <a:xfrm>
            <a:off x="6872940" y="4985076"/>
            <a:ext cx="369332" cy="785444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Fold 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E793DD6-98A2-6699-A5A9-EEB3B978B127}"/>
              </a:ext>
            </a:extLst>
          </p:cNvPr>
          <p:cNvSpPr txBox="1"/>
          <p:nvPr/>
        </p:nvSpPr>
        <p:spPr>
          <a:xfrm rot="16200000">
            <a:off x="6580892" y="4634758"/>
            <a:ext cx="858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…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17B119-887B-4F1C-5F32-E9A19F9C702E}"/>
              </a:ext>
            </a:extLst>
          </p:cNvPr>
          <p:cNvSpPr/>
          <p:nvPr/>
        </p:nvSpPr>
        <p:spPr>
          <a:xfrm>
            <a:off x="7487592" y="3440838"/>
            <a:ext cx="2219115" cy="750160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VGG16_BN_Attention k=1</a:t>
            </a:r>
            <a:endParaRPr lang="en-US" sz="16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87DB5E-3E91-AF61-4681-3315CD63F587}"/>
              </a:ext>
            </a:extLst>
          </p:cNvPr>
          <p:cNvSpPr/>
          <p:nvPr/>
        </p:nvSpPr>
        <p:spPr>
          <a:xfrm>
            <a:off x="7487592" y="4985076"/>
            <a:ext cx="2219115" cy="750160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VGG16_BN_Attention k=5</a:t>
            </a:r>
            <a:endParaRPr lang="en-US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06E176-9562-05B2-FC89-413254CCA9BA}"/>
              </a:ext>
            </a:extLst>
          </p:cNvPr>
          <p:cNvSpPr txBox="1"/>
          <p:nvPr/>
        </p:nvSpPr>
        <p:spPr>
          <a:xfrm rot="16200000">
            <a:off x="8086106" y="4634758"/>
            <a:ext cx="858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…</a:t>
            </a:r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3559D66-40D6-4049-A957-C44CDB28913A}"/>
              </a:ext>
            </a:extLst>
          </p:cNvPr>
          <p:cNvCxnSpPr>
            <a:stCxn id="22" idx="3"/>
            <a:endCxn id="26" idx="1"/>
          </p:cNvCxnSpPr>
          <p:nvPr/>
        </p:nvCxnSpPr>
        <p:spPr>
          <a:xfrm>
            <a:off x="7247357" y="3815862"/>
            <a:ext cx="240235" cy="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2824A5D-A0C2-8E37-62D0-772B3F232B91}"/>
              </a:ext>
            </a:extLst>
          </p:cNvPr>
          <p:cNvCxnSpPr/>
          <p:nvPr/>
        </p:nvCxnSpPr>
        <p:spPr>
          <a:xfrm>
            <a:off x="7242272" y="5389520"/>
            <a:ext cx="240235" cy="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2852D44C-09AA-9C69-908D-DA7F67A8D01E}"/>
              </a:ext>
            </a:extLst>
          </p:cNvPr>
          <p:cNvSpPr/>
          <p:nvPr/>
        </p:nvSpPr>
        <p:spPr>
          <a:xfrm>
            <a:off x="10004555" y="3446698"/>
            <a:ext cx="294168" cy="2285533"/>
          </a:xfrm>
          <a:prstGeom prst="rect">
            <a:avLst/>
          </a:prstGeom>
          <a:solidFill>
            <a:schemeClr val="accent3">
              <a:lumMod val="75000"/>
              <a:alpha val="2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Majority Voting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74548A8-5FC3-6328-62EF-54EB31D622F8}"/>
              </a:ext>
            </a:extLst>
          </p:cNvPr>
          <p:cNvCxnSpPr/>
          <p:nvPr/>
        </p:nvCxnSpPr>
        <p:spPr>
          <a:xfrm>
            <a:off x="9719834" y="3836227"/>
            <a:ext cx="240235" cy="5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599CA87-5052-51D7-618F-0367C5BD5F71}"/>
              </a:ext>
            </a:extLst>
          </p:cNvPr>
          <p:cNvCxnSpPr/>
          <p:nvPr/>
        </p:nvCxnSpPr>
        <p:spPr>
          <a:xfrm>
            <a:off x="9706706" y="5389520"/>
            <a:ext cx="240235" cy="5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FCA9BFE3-0056-55D9-1491-89EDF13C1D71}"/>
              </a:ext>
            </a:extLst>
          </p:cNvPr>
          <p:cNvSpPr/>
          <p:nvPr/>
        </p:nvSpPr>
        <p:spPr>
          <a:xfrm>
            <a:off x="10596570" y="3449647"/>
            <a:ext cx="294168" cy="2285533"/>
          </a:xfrm>
          <a:prstGeom prst="rect">
            <a:avLst/>
          </a:prstGeom>
          <a:solidFill>
            <a:schemeClr val="accent3">
              <a:lumMod val="75000"/>
              <a:alpha val="2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Predictions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DD8E43B-73C2-E5B2-CC3D-CAB159CD24BE}"/>
              </a:ext>
            </a:extLst>
          </p:cNvPr>
          <p:cNvCxnSpPr/>
          <p:nvPr/>
        </p:nvCxnSpPr>
        <p:spPr>
          <a:xfrm>
            <a:off x="10298723" y="4589408"/>
            <a:ext cx="240235" cy="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747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3687</TotalTime>
  <Words>1211</Words>
  <Application>Microsoft Office PowerPoint</Application>
  <PresentationFormat>Widescreen</PresentationFormat>
  <Paragraphs>170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Deep Learning CAD Project Defense</vt:lpstr>
      <vt:lpstr>Outline</vt:lpstr>
      <vt:lpstr>[1/6] Augmentation &amp; Pre-processing (1/3)</vt:lpstr>
      <vt:lpstr>[1/6] Augmentation &amp; Pre-processing – Hair Augmentation (2/3)</vt:lpstr>
      <vt:lpstr>PowerPoint Presentation</vt:lpstr>
      <vt:lpstr>[2/6] Skin Lesion Segmentation (1/1) (*)</vt:lpstr>
      <vt:lpstr>[3/6] Architectures (Base) (1/3)</vt:lpstr>
      <vt:lpstr>[3/6] Architectures (Base) (2/3)</vt:lpstr>
      <vt:lpstr>[3/6] Architectures (Ensemble) (3/3)</vt:lpstr>
      <vt:lpstr>[4/6] Configurations</vt:lpstr>
      <vt:lpstr>[5/6] Results and Discussion – Challenge 1 (1/4)</vt:lpstr>
      <vt:lpstr>[5/6] Results and Discussion – Challenge 1 (2/4)</vt:lpstr>
      <vt:lpstr>[5/6] Results and Discussion – Challenge 2 (3/4)</vt:lpstr>
      <vt:lpstr>[5/6] Results and Discussion – Challenge 2 (4/4)</vt:lpstr>
      <vt:lpstr>[6/6] Conclusion</vt:lpstr>
      <vt:lpstr>[Appendix] Skin Lesion Segmentation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CAD Project Defense</dc:title>
  <dc:creator>ABDELRAHMAN USAMA GABR ABDOU HABIB</dc:creator>
  <cp:lastModifiedBy>ABDELRAHMAN USAMA GABR ABDOU HABIB</cp:lastModifiedBy>
  <cp:revision>141</cp:revision>
  <dcterms:created xsi:type="dcterms:W3CDTF">2024-01-01T10:38:01Z</dcterms:created>
  <dcterms:modified xsi:type="dcterms:W3CDTF">2024-01-06T09:35:05Z</dcterms:modified>
</cp:coreProperties>
</file>

<file path=docProps/thumbnail.jpeg>
</file>